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6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70" r:id="rId15"/>
    <p:sldId id="267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14" autoAdjust="0"/>
    <p:restoredTop sz="94660"/>
  </p:normalViewPr>
  <p:slideViewPr>
    <p:cSldViewPr snapToGrid="0">
      <p:cViewPr>
        <p:scale>
          <a:sx n="60" d="100"/>
          <a:sy n="60" d="100"/>
        </p:scale>
        <p:origin x="98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.jpeg>
</file>

<file path=ppt/media/image10.png>
</file>

<file path=ppt/media/image11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4/21/2015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4/21/2015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4/21/2015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4/21/2015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4/21/2015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4/21/2015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4/21/2015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4/21/2015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4/21/2015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4/21/2015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4/21/2015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4/21/2015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4/21/2015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4/21/2015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2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dirty="0" smtClean="0">
                <a:latin typeface="Souses" panose="02000503000000020003" pitchFamily="50" charset="0"/>
              </a:rPr>
              <a:t>EyeSite</a:t>
            </a:r>
            <a:br>
              <a:rPr lang="en-US" b="0" dirty="0" smtClean="0">
                <a:latin typeface="Souses" panose="02000503000000020003" pitchFamily="50" charset="0"/>
              </a:rPr>
            </a:br>
            <a:r>
              <a:rPr lang="en-US" sz="4800" b="0" dirty="0" smtClean="0">
                <a:latin typeface="EyeSite-503" pitchFamily="2" charset="0"/>
                <a:ea typeface="EyeSite-503" pitchFamily="2" charset="0"/>
              </a:rPr>
              <a:t>see like you’ve never seen before.</a:t>
            </a:r>
            <a:endParaRPr lang="en-US" b="0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374640"/>
            <a:ext cx="10572000" cy="17780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Presented to you by The Visionaries</a:t>
            </a:r>
          </a:p>
          <a:p>
            <a:r>
              <a:rPr lang="en-US" b="1" dirty="0" smtClean="0">
                <a:latin typeface="EyeSite-503" pitchFamily="2" charset="0"/>
                <a:ea typeface="EyeSite-503" pitchFamily="2" charset="0"/>
              </a:rPr>
              <a:t>Denise Kutnick, Miguel Botet, Aastha Dave, Dimitri DeBarnes, Eric Fortes, and Ryan O’Connor</a:t>
            </a:r>
          </a:p>
        </p:txBody>
      </p:sp>
    </p:spTree>
    <p:extLst>
      <p:ext uri="{BB962C8B-B14F-4D97-AF65-F5344CB8AC3E}">
        <p14:creationId xmlns:p14="http://schemas.microsoft.com/office/powerpoint/2010/main" val="1193047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Dependability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486857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EyeSite-503" pitchFamily="2" charset="0"/>
                <a:ea typeface="EyeSite-503" pitchFamily="2" charset="0"/>
              </a:rPr>
              <a:t>Availability</a:t>
            </a:r>
          </a:p>
          <a:p>
            <a:pPr lvl="1"/>
            <a:r>
              <a:rPr lang="en-US" sz="1800" dirty="0" smtClean="0">
                <a:latin typeface="EyeSite-503" pitchFamily="2" charset="0"/>
                <a:ea typeface="EyeSite-503" pitchFamily="2" charset="0"/>
              </a:rPr>
              <a:t>Increments are tested before release</a:t>
            </a:r>
          </a:p>
          <a:p>
            <a:pPr lvl="2"/>
            <a:r>
              <a:rPr lang="en-US" sz="1600" dirty="0">
                <a:latin typeface="EyeSite-503" pitchFamily="2" charset="0"/>
                <a:ea typeface="EyeSite-503" pitchFamily="2" charset="0"/>
              </a:rPr>
              <a:t>F</a:t>
            </a:r>
            <a:r>
              <a:rPr lang="en-US" sz="1600" dirty="0" smtClean="0">
                <a:latin typeface="EyeSite-503" pitchFamily="2" charset="0"/>
                <a:ea typeface="EyeSite-503" pitchFamily="2" charset="0"/>
              </a:rPr>
              <a:t>ocus Groups</a:t>
            </a:r>
          </a:p>
          <a:p>
            <a:pPr lvl="2"/>
            <a:r>
              <a:rPr lang="en-US" sz="1600" dirty="0" smtClean="0">
                <a:latin typeface="EyeSite-503" pitchFamily="2" charset="0"/>
                <a:ea typeface="EyeSite-503" pitchFamily="2" charset="0"/>
              </a:rPr>
              <a:t>Stress Tests</a:t>
            </a:r>
          </a:p>
          <a:p>
            <a:pPr lvl="2"/>
            <a:r>
              <a:rPr lang="en-US" sz="1600" dirty="0" smtClean="0">
                <a:latin typeface="EyeSite-503" pitchFamily="2" charset="0"/>
                <a:ea typeface="EyeSite-503" pitchFamily="2" charset="0"/>
              </a:rPr>
              <a:t>Automated Silk Tests</a:t>
            </a:r>
          </a:p>
          <a:p>
            <a:r>
              <a:rPr lang="en-US" sz="2000" dirty="0" smtClean="0">
                <a:latin typeface="EyeSite-503" pitchFamily="2" charset="0"/>
                <a:ea typeface="EyeSite-503" pitchFamily="2" charset="0"/>
              </a:rPr>
              <a:t>Reliability</a:t>
            </a:r>
          </a:p>
          <a:p>
            <a:pPr lvl="1"/>
            <a:r>
              <a:rPr lang="en-US" sz="1800" dirty="0" smtClean="0">
                <a:latin typeface="EyeSite-503" pitchFamily="2" charset="0"/>
                <a:ea typeface="EyeSite-503" pitchFamily="2" charset="0"/>
              </a:rPr>
              <a:t>Software is continuously tested</a:t>
            </a:r>
          </a:p>
          <a:p>
            <a:pPr lvl="2"/>
            <a:r>
              <a:rPr lang="en-US" sz="1600" dirty="0" smtClean="0">
                <a:latin typeface="EyeSite-503" pitchFamily="2" charset="0"/>
                <a:ea typeface="EyeSite-503" pitchFamily="2" charset="0"/>
              </a:rPr>
              <a:t>Weekly automated tests</a:t>
            </a:r>
          </a:p>
          <a:p>
            <a:r>
              <a:rPr lang="en-US" sz="2000" dirty="0" smtClean="0">
                <a:latin typeface="EyeSite-503" pitchFamily="2" charset="0"/>
                <a:ea typeface="EyeSite-503" pitchFamily="2" charset="0"/>
              </a:rPr>
              <a:t>Maintainability</a:t>
            </a:r>
          </a:p>
          <a:p>
            <a:pPr lvl="1"/>
            <a:r>
              <a:rPr lang="en-US" sz="1800" dirty="0" smtClean="0">
                <a:latin typeface="EyeSite-503" pitchFamily="2" charset="0"/>
                <a:ea typeface="EyeSite-503" pitchFamily="2" charset="0"/>
              </a:rPr>
              <a:t>Any abnormalities in each test are examined and fixed by the development team</a:t>
            </a:r>
          </a:p>
          <a:p>
            <a:pPr lvl="1"/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1798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Desktop Demo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pic>
        <p:nvPicPr>
          <p:cNvPr id="4" name="windows_screencas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3440" b="3826"/>
          <a:stretch/>
        </p:blipFill>
        <p:spPr>
          <a:xfrm>
            <a:off x="1309415" y="2179674"/>
            <a:ext cx="9573167" cy="4455041"/>
          </a:xfrm>
        </p:spPr>
      </p:pic>
    </p:spTree>
    <p:extLst>
      <p:ext uri="{BB962C8B-B14F-4D97-AF65-F5344CB8AC3E}">
        <p14:creationId xmlns:p14="http://schemas.microsoft.com/office/powerpoint/2010/main" val="4097248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Mobile Demo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pic>
        <p:nvPicPr>
          <p:cNvPr id="4" name="mobile_screencas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4298" t="12920" r="34590"/>
          <a:stretch/>
        </p:blipFill>
        <p:spPr>
          <a:xfrm>
            <a:off x="4335721" y="2022549"/>
            <a:ext cx="2990111" cy="4707443"/>
          </a:xfrm>
        </p:spPr>
      </p:pic>
    </p:spTree>
    <p:extLst>
      <p:ext uri="{BB962C8B-B14F-4D97-AF65-F5344CB8AC3E}">
        <p14:creationId xmlns:p14="http://schemas.microsoft.com/office/powerpoint/2010/main" val="3370944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900" dirty="0" smtClean="0">
                <a:latin typeface="EyeSite-503" pitchFamily="2" charset="0"/>
                <a:ea typeface="EyeSite-503" pitchFamily="2" charset="0"/>
              </a:rPr>
              <a:t>EyeSite in Action – See the Difference</a:t>
            </a:r>
            <a:endParaRPr lang="en-US" sz="3900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Before EyeSite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After EyeSite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85"/>
          <a:stretch/>
        </p:blipFill>
        <p:spPr>
          <a:xfrm>
            <a:off x="487119" y="2897545"/>
            <a:ext cx="11235184" cy="2971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680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EyeSite in Action – Continued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14728" y="2100444"/>
            <a:ext cx="5189857" cy="576262"/>
          </a:xfrm>
        </p:spPr>
        <p:txBody>
          <a:bodyPr/>
          <a:lstStyle/>
          <a:p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Before EyeSite</a:t>
            </a:r>
            <a:endParaRPr lang="en-US" sz="2400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6291878" y="2100444"/>
            <a:ext cx="5194583" cy="576262"/>
          </a:xfrm>
        </p:spPr>
        <p:txBody>
          <a:bodyPr/>
          <a:lstStyle/>
          <a:p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After EyeSite</a:t>
            </a:r>
            <a:endParaRPr lang="en-US" sz="2400" dirty="0">
              <a:latin typeface="EyeSite-503" pitchFamily="2" charset="0"/>
              <a:ea typeface="EyeSite-503" pitchFamily="2" charset="0"/>
            </a:endParaRPr>
          </a:p>
        </p:txBody>
      </p:sp>
      <p:pic>
        <p:nvPicPr>
          <p:cNvPr id="5128" name="Picture 8" descr="https://gm1.ggpht.com/2uufcXNf7X6JMh1V0AXz-AiAs3_ohnU0ksya0iQwKjY7t9K9fsu6cDFmKPqclx2hx8ssWWBfTrHoXO5gaYmCktGxjf-emZ0KW2m3StVnpAHc0F_65gNd-60CVI_MTcwwT0XmfQ0OM2aMHDj3l4pW4vf40ChsoGkeRHBuysc3GTKtxT4OXqAfcq4G2EeXPMqLo865gSODGzSwIffdKr3qFIRLbc2mnbrKsv6q6KiijFXuvV1S7fsWqa5GoPKgo2Xxyn4qpE2cSsn2uqWI7qQ3SB9N7Yxsg5n0G3-8KJVROZnBYViBQS3KS5qFsWcJWRCCyTGmQMr00XtfuXdt4KS5DEQAZu6uXYm_Lnrj8AQRlI8Jr72Q1GTajgC6fOpdM0itJK0bb7buIYCRVX8HMChjFm2avncBwTrtx-ucQ3S0AcU1a7w-CvfRfRt7jElWtF31DYctoxSOngCN2QECt2_JNAFQS1LTyDyH7FqaHe9hOSjd0Ba5fj4W9YEHYwG9oJSsqZouQRQ1eRE_EulpAUPUgm0UuXzWGuqCm1cKr436tqjynDfxBX1DbHaMTO6dglAbVSqx=w1884-h715-l75-ft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7151" y="2750768"/>
            <a:ext cx="2185416" cy="3886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https://gm1.ggpht.com/Q0FvGop17q8WJr_IXzAjdoiiayl4cODAmH7JpA27bEDz2wqTWArgC3IJGZFPOJcnJnaR-RtNceIHmMNyAWOF8jlRdbNqO2llELsxOmB1RG3MHgXJ7BIyPN0SqC7njv3Nw-mhK_8inmHz7DffjgsBC4q420J5eJ7ZzBblZrDu_ahtnMxIM69HAR0O2JmH4-1UfwYFU6_v7_HyOmVL-6W13YaWftVcoNhxFn2KHNMmgwlzprpwB1J2ri8RIN9RDGaNJSMsnLKaswV6kccbGOKBwp6rZr1OdR5tAvZrLXnOmH3aWYr_QKeeeQonqMHpw68mJn07xteWCig-15UTFDkA3n596oyHwjCCJxD1AvUqR7H50anbEX2VS2TjoicVq8lDu23MNV3g4GhlnIcr2QDuCL-5O4Ma3imQVL4ML2VmMwSkvg91CPzx55crsvEJ8l35zYbJY-5SqQoirq0Sit76i4sZ6m4oMBrzyqO4wqeEFumiacnKWAEreNNEDrsWVRzWGBMlJYjcm1HqjWLdsJnqFTONnyypNww9JlhL9ZBLC18LA4hlOeKKnyq27SOyfE4rT8Le0Es=w1884-h715-l75-f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4698" y="2750767"/>
            <a:ext cx="2185416" cy="3886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6" name="Picture 16" descr="https://gm1.ggpht.com/s9Yqa_kXFfooyfhUvkp0-EnDbzhq-LUUCm_7n0GEPxW3ArKyg08xd8WgH2-0RrAmsFHe_HtPK3j5_NNZ22889gIzfHvHtz9pk2NQhcEK2DhvIAyfI6kORcG08Vg1WJDBSeVDGwngpmmTHJsMnEueN4_xmG9xMZHQLA38JukIZ4rKLQMCll9tqBi69yBeOFU46vHmAebDFfCoEHPcC0tPubjmiuB706Xstotv-MGSA5YUmKHl22v93o3NofgGRaVv4oWABvMD6BIURhLUMKtJlkmBmXSZXcrfij7JZqpZL58s2rGXs-UbMiszAScuQEr4lsrguItcYDa59nZRFNnsG4htQ6h1bnbHhNxCCPhAtSOVXFZlLEt4yqy6UvKPmR9Grmd0LlZeRKoWC46AZyF1wzfTV4ildXyvKWi3tBH_-YrFfb-V1HXlK9BngL64wU8XtNXHCAevOUGqHaBJ796LsQm9n6tDlIOCI_QWeAafEsRNKFSbuFbCyYvV_e-_Ypuk4MDIKsyKnxaapxyATfzptBiCriQxxhTulZH4_NhYAlvc1J6PwupvusZj7xn2N6PQodozFiM=w1884-h715-l75-f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897" y="2756600"/>
            <a:ext cx="2186010" cy="3888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8" name="Picture 18" descr="https://gm1.ggpht.com/R1M3bbrc9QbPakVgKFJ6m-auvaw6FoOc2ZoHh9F9X_fVPiNBd1X38GXAAUkELKR0SzXUEoJl1U-ypoSg2m902nmmN1FOvUBK-EOaefETxtUJLN2df9E3NPUyWkBZg-BJa22YuLj0-JwEPXmpfubnk01JZqb8CVHVKqnFVLun_0jWSBN0YZCojPxaaAMT_ppjbStz7CurgMYJO2i0bPmoHIoOMFarw6I5UQlnMVVFah1_yZPZe53wtRfHzEScG8xwoHDLQhL6QxmZPnfL_CBz0oudk7Ry2yUQz8844238KxtLhcFvahICLx2pEOtAqhLpaLB5QoaoU6Wn5sVuD4sf09C9pUCrFgV77oyqjGwHPbPytuSDXsTFwUVKnEQxmuQOu9z0iNpXmAV-IpHtYdvCluNdtbgYgUJp-uFXUIKl51AS9mKtZ8fVXd7OBygab_4uInewaGDtsvle_Blm2pVOvhXmlMK0AGfWIcgDvosFI4CFE1Z9U26r3ff8oTKOAIZoDyIjjclf5T5TFSxCY51AidG9yyGxO79h9Z4n8bCZQ0ypyID-nb3-mn4Lro1MxLcVlFrLuZI=w1884-h715-l75-f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2286" y="2750767"/>
            <a:ext cx="2186010" cy="3888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3366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EyeSite Fonts – Envision the Difference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2154827"/>
              </p:ext>
            </p:extLst>
          </p:nvPr>
        </p:nvGraphicFramePr>
        <p:xfrm>
          <a:off x="244548" y="2222500"/>
          <a:ext cx="11713464" cy="4114800"/>
        </p:xfrm>
        <a:graphic>
          <a:graphicData uri="http://schemas.openxmlformats.org/drawingml/2006/table">
            <a:tbl>
              <a:tblPr bandRow="1">
                <a:tableStyleId>{3C2FFA5D-87B4-456A-9821-1D502468CF0F}</a:tableStyleId>
              </a:tblPr>
              <a:tblGrid>
                <a:gridCol w="1709928"/>
                <a:gridCol w="1801368"/>
                <a:gridCol w="1883664"/>
                <a:gridCol w="2011680"/>
                <a:gridCol w="2093976"/>
                <a:gridCol w="2212848"/>
              </a:tblGrid>
              <a:tr h="41148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101" pitchFamily="2" charset="0"/>
                          <a:ea typeface="EyeSite-101" pitchFamily="2" charset="0"/>
                        </a:rPr>
                        <a:t>EyeSite-101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101" pitchFamily="2" charset="0"/>
                        <a:ea typeface="EyeSite-101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102" pitchFamily="2" charset="0"/>
                          <a:ea typeface="EyeSite-102" pitchFamily="2" charset="0"/>
                        </a:rPr>
                        <a:t>EyeSite-102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102" pitchFamily="2" charset="0"/>
                        <a:ea typeface="EyeSite-102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103" pitchFamily="2" charset="0"/>
                          <a:ea typeface="EyeSite-103" pitchFamily="2" charset="0"/>
                        </a:rPr>
                        <a:t>EyeSite-103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103" pitchFamily="2" charset="0"/>
                        <a:ea typeface="EyeSite-103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104" pitchFamily="2" charset="0"/>
                          <a:ea typeface="EyeSite-104" pitchFamily="2" charset="0"/>
                        </a:rPr>
                        <a:t>EyeSite-104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104" pitchFamily="2" charset="0"/>
                        <a:ea typeface="EyeSite-1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105" pitchFamily="2" charset="0"/>
                          <a:ea typeface="EyeSite-105" pitchFamily="2" charset="0"/>
                        </a:rPr>
                        <a:t>EyeSite-105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105" pitchFamily="2" charset="0"/>
                        <a:ea typeface="EyeSite-105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106" pitchFamily="2" charset="0"/>
                          <a:ea typeface="EyeSite-106" pitchFamily="2" charset="0"/>
                        </a:rPr>
                        <a:t>EyeSite-106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106" pitchFamily="2" charset="0"/>
                        <a:ea typeface="EyeSite-106" pitchFamily="2" charset="0"/>
                      </a:endParaRPr>
                    </a:p>
                  </a:txBody>
                  <a:tcPr anchor="ctr"/>
                </a:tc>
              </a:tr>
              <a:tr h="41148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201" pitchFamily="2" charset="0"/>
                          <a:ea typeface="EyeSite-201" pitchFamily="2" charset="0"/>
                        </a:rPr>
                        <a:t>EyeSite-201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201" pitchFamily="2" charset="0"/>
                        <a:ea typeface="EyeSite-201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202" pitchFamily="2" charset="0"/>
                          <a:ea typeface="EyeSite-202" pitchFamily="2" charset="0"/>
                        </a:rPr>
                        <a:t>EyeSite-202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202" pitchFamily="2" charset="0"/>
                        <a:ea typeface="EyeSite-202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203" pitchFamily="2" charset="0"/>
                          <a:ea typeface="EyeSite-203" pitchFamily="2" charset="0"/>
                        </a:rPr>
                        <a:t>EyeSite-203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203" pitchFamily="2" charset="0"/>
                        <a:ea typeface="EyeSite-203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204" pitchFamily="2" charset="0"/>
                          <a:ea typeface="EyeSite-204" pitchFamily="2" charset="0"/>
                        </a:rPr>
                        <a:t>EyeSite-204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204" pitchFamily="2" charset="0"/>
                        <a:ea typeface="EyeSite-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205" pitchFamily="2" charset="0"/>
                          <a:ea typeface="EyeSite-205" pitchFamily="2" charset="0"/>
                        </a:rPr>
                        <a:t>EyeSite-205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205" pitchFamily="2" charset="0"/>
                        <a:ea typeface="EyeSite-205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206" pitchFamily="2" charset="0"/>
                          <a:ea typeface="EyeSite-206" pitchFamily="2" charset="0"/>
                        </a:rPr>
                        <a:t>EyeSite-206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206" pitchFamily="2" charset="0"/>
                        <a:ea typeface="EyeSite-206" pitchFamily="2" charset="0"/>
                      </a:endParaRPr>
                    </a:p>
                  </a:txBody>
                  <a:tcPr anchor="ctr"/>
                </a:tc>
              </a:tr>
              <a:tr h="41148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301" pitchFamily="2" charset="0"/>
                          <a:ea typeface="EyeSite-301" pitchFamily="2" charset="0"/>
                        </a:rPr>
                        <a:t>EyeSite-301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301" pitchFamily="2" charset="0"/>
                        <a:ea typeface="EyeSite-301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302" pitchFamily="2" charset="0"/>
                          <a:ea typeface="EyeSite-302" pitchFamily="2" charset="0"/>
                        </a:rPr>
                        <a:t>EyeSite-302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302" pitchFamily="2" charset="0"/>
                        <a:ea typeface="EyeSite-302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303" pitchFamily="2" charset="0"/>
                          <a:ea typeface="EyeSite-303" pitchFamily="2" charset="0"/>
                        </a:rPr>
                        <a:t>EyeSite-303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303" pitchFamily="2" charset="0"/>
                        <a:ea typeface="EyeSite-303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304" pitchFamily="2" charset="0"/>
                          <a:ea typeface="EyeSite-304" pitchFamily="2" charset="0"/>
                        </a:rPr>
                        <a:t>EyeSite-304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304" pitchFamily="2" charset="0"/>
                        <a:ea typeface="EyeSite-3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305" pitchFamily="2" charset="0"/>
                          <a:ea typeface="EyeSite-305" pitchFamily="2" charset="0"/>
                        </a:rPr>
                        <a:t>EyeSite-305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305" pitchFamily="2" charset="0"/>
                        <a:ea typeface="EyeSite-305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306" pitchFamily="2" charset="0"/>
                          <a:ea typeface="EyeSite-306" pitchFamily="2" charset="0"/>
                        </a:rPr>
                        <a:t>EyeSite-306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306" pitchFamily="2" charset="0"/>
                        <a:ea typeface="EyeSite-306" pitchFamily="2" charset="0"/>
                      </a:endParaRPr>
                    </a:p>
                  </a:txBody>
                  <a:tcPr anchor="ctr"/>
                </a:tc>
              </a:tr>
              <a:tr h="41148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401" pitchFamily="2" charset="0"/>
                          <a:ea typeface="EyeSite-401" pitchFamily="2" charset="0"/>
                        </a:rPr>
                        <a:t>EyeSite-401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401" pitchFamily="2" charset="0"/>
                        <a:ea typeface="EyeSite-401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402" pitchFamily="2" charset="0"/>
                          <a:ea typeface="EyeSite-402" pitchFamily="2" charset="0"/>
                        </a:rPr>
                        <a:t>EyeSite-402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402" pitchFamily="2" charset="0"/>
                        <a:ea typeface="EyeSite-402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403" pitchFamily="2" charset="0"/>
                          <a:ea typeface="EyeSite-403" pitchFamily="2" charset="0"/>
                        </a:rPr>
                        <a:t>EyeSite-403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403" pitchFamily="2" charset="0"/>
                        <a:ea typeface="EyeSite-403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404" pitchFamily="2" charset="0"/>
                          <a:ea typeface="EyeSite-404" pitchFamily="2" charset="0"/>
                        </a:rPr>
                        <a:t>EyeSite-404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404" pitchFamily="2" charset="0"/>
                        <a:ea typeface="EyeSite-4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405" pitchFamily="2" charset="0"/>
                          <a:ea typeface="EyeSite-405" pitchFamily="2" charset="0"/>
                        </a:rPr>
                        <a:t>EyeSite-405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405" pitchFamily="2" charset="0"/>
                        <a:ea typeface="EyeSite-405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406" pitchFamily="2" charset="0"/>
                          <a:ea typeface="EyeSite-406" pitchFamily="2" charset="0"/>
                        </a:rPr>
                        <a:t>EyeSite-406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406" pitchFamily="2" charset="0"/>
                        <a:ea typeface="EyeSite-406" pitchFamily="2" charset="0"/>
                      </a:endParaRPr>
                    </a:p>
                  </a:txBody>
                  <a:tcPr anchor="ctr"/>
                </a:tc>
              </a:tr>
              <a:tr h="41148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501" pitchFamily="2" charset="0"/>
                          <a:ea typeface="EyeSite-501" pitchFamily="2" charset="0"/>
                        </a:rPr>
                        <a:t>EyeSite-501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501" pitchFamily="2" charset="0"/>
                        <a:ea typeface="EyeSite-501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502" pitchFamily="2" charset="0"/>
                          <a:ea typeface="EyeSite-502" pitchFamily="2" charset="0"/>
                        </a:rPr>
                        <a:t>EyeSite-502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502" pitchFamily="2" charset="0"/>
                        <a:ea typeface="EyeSite-502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503" pitchFamily="2" charset="0"/>
                          <a:ea typeface="EyeSite-503" pitchFamily="2" charset="0"/>
                        </a:rPr>
                        <a:t>EyeSite-503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503" pitchFamily="2" charset="0"/>
                        <a:ea typeface="EyeSite-503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504" pitchFamily="2" charset="0"/>
                          <a:ea typeface="EyeSite-504" pitchFamily="2" charset="0"/>
                        </a:rPr>
                        <a:t>EyeSite-504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504" pitchFamily="2" charset="0"/>
                        <a:ea typeface="EyeSite-5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505" pitchFamily="2" charset="0"/>
                          <a:ea typeface="EyeSite-505" pitchFamily="2" charset="0"/>
                        </a:rPr>
                        <a:t>EyeSite-505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505" pitchFamily="2" charset="0"/>
                        <a:ea typeface="EyeSite-505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506" pitchFamily="2" charset="0"/>
                          <a:ea typeface="EyeSite-506" pitchFamily="2" charset="0"/>
                        </a:rPr>
                        <a:t>EyeSite-506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506" pitchFamily="2" charset="0"/>
                        <a:ea typeface="EyeSite-506" pitchFamily="2" charset="0"/>
                      </a:endParaRPr>
                    </a:p>
                  </a:txBody>
                  <a:tcPr anchor="ctr"/>
                </a:tc>
              </a:tr>
              <a:tr h="41148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601" pitchFamily="2" charset="0"/>
                          <a:ea typeface="EyeSite-601" pitchFamily="2" charset="0"/>
                        </a:rPr>
                        <a:t>EyeSite-601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601" pitchFamily="2" charset="0"/>
                        <a:ea typeface="EyeSite-601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602" pitchFamily="2" charset="0"/>
                          <a:ea typeface="EyeSite-602" pitchFamily="2" charset="0"/>
                        </a:rPr>
                        <a:t>EyeSite-602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602" pitchFamily="2" charset="0"/>
                        <a:ea typeface="EyeSite-602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603" pitchFamily="2" charset="0"/>
                          <a:ea typeface="EyeSite-603" pitchFamily="2" charset="0"/>
                        </a:rPr>
                        <a:t>EyeSite-603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603" pitchFamily="2" charset="0"/>
                        <a:ea typeface="EyeSite-603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604" pitchFamily="2" charset="0"/>
                          <a:ea typeface="EyeSite-604" pitchFamily="2" charset="0"/>
                        </a:rPr>
                        <a:t>EyeSite-604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604" pitchFamily="2" charset="0"/>
                        <a:ea typeface="EyeSite-6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605" pitchFamily="2" charset="0"/>
                          <a:ea typeface="EyeSite-605" pitchFamily="2" charset="0"/>
                        </a:rPr>
                        <a:t>EyeSite-605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605" pitchFamily="2" charset="0"/>
                        <a:ea typeface="EyeSite-605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606" pitchFamily="2" charset="0"/>
                          <a:ea typeface="EyeSite-606" pitchFamily="2" charset="0"/>
                        </a:rPr>
                        <a:t>EyeSite-606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606" pitchFamily="2" charset="0"/>
                        <a:ea typeface="EyeSite-606" pitchFamily="2" charset="0"/>
                      </a:endParaRPr>
                    </a:p>
                  </a:txBody>
                  <a:tcPr anchor="ctr"/>
                </a:tc>
              </a:tr>
              <a:tr h="41148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701" pitchFamily="2" charset="0"/>
                          <a:ea typeface="EyeSite-701" pitchFamily="2" charset="0"/>
                        </a:rPr>
                        <a:t>EyeSite-701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701" pitchFamily="2" charset="0"/>
                        <a:ea typeface="EyeSite-701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702" pitchFamily="2" charset="0"/>
                          <a:ea typeface="EyeSite-702" pitchFamily="2" charset="0"/>
                        </a:rPr>
                        <a:t>EyeSite-702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702" pitchFamily="2" charset="0"/>
                        <a:ea typeface="EyeSite-702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703" pitchFamily="2" charset="0"/>
                          <a:ea typeface="EyeSite-703" pitchFamily="2" charset="0"/>
                        </a:rPr>
                        <a:t>EyeSite-703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703" pitchFamily="2" charset="0"/>
                        <a:ea typeface="EyeSite-703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704" pitchFamily="2" charset="0"/>
                          <a:ea typeface="EyeSite-704" pitchFamily="2" charset="0"/>
                        </a:rPr>
                        <a:t>EyeSite-704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704" pitchFamily="2" charset="0"/>
                        <a:ea typeface="EyeSite-7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705" pitchFamily="2" charset="0"/>
                          <a:ea typeface="EyeSite-705" pitchFamily="2" charset="0"/>
                        </a:rPr>
                        <a:t>EyeSite-705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705" pitchFamily="2" charset="0"/>
                        <a:ea typeface="EyeSite-705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706" pitchFamily="2" charset="0"/>
                          <a:ea typeface="EyeSite-706" pitchFamily="2" charset="0"/>
                        </a:rPr>
                        <a:t>EyeSite-706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706" pitchFamily="2" charset="0"/>
                        <a:ea typeface="EyeSite-706" pitchFamily="2" charset="0"/>
                      </a:endParaRPr>
                    </a:p>
                  </a:txBody>
                  <a:tcPr anchor="ctr"/>
                </a:tc>
              </a:tr>
              <a:tr h="41148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801" pitchFamily="2" charset="0"/>
                          <a:ea typeface="EyeSite-801" pitchFamily="2" charset="0"/>
                        </a:rPr>
                        <a:t>EyeSite-801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801" pitchFamily="2" charset="0"/>
                        <a:ea typeface="EyeSite-801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802" pitchFamily="2" charset="0"/>
                          <a:ea typeface="EyeSite-802" pitchFamily="2" charset="0"/>
                        </a:rPr>
                        <a:t>EyeSite-802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802" pitchFamily="2" charset="0"/>
                        <a:ea typeface="EyeSite-802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803" pitchFamily="2" charset="0"/>
                          <a:ea typeface="EyeSite-803" pitchFamily="2" charset="0"/>
                        </a:rPr>
                        <a:t>EyeSite-803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803" pitchFamily="2" charset="0"/>
                        <a:ea typeface="EyeSite-803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804" pitchFamily="2" charset="0"/>
                          <a:ea typeface="EyeSite-804" pitchFamily="2" charset="0"/>
                        </a:rPr>
                        <a:t>EyeSite-804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804" pitchFamily="2" charset="0"/>
                        <a:ea typeface="EyeSite-8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805" pitchFamily="2" charset="0"/>
                          <a:ea typeface="EyeSite-805" pitchFamily="2" charset="0"/>
                        </a:rPr>
                        <a:t>EyeSite-805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805" pitchFamily="2" charset="0"/>
                        <a:ea typeface="EyeSite-805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806" pitchFamily="2" charset="0"/>
                          <a:ea typeface="EyeSite-806" pitchFamily="2" charset="0"/>
                        </a:rPr>
                        <a:t>EyeSite-806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806" pitchFamily="2" charset="0"/>
                        <a:ea typeface="EyeSite-806" pitchFamily="2" charset="0"/>
                      </a:endParaRPr>
                    </a:p>
                  </a:txBody>
                  <a:tcPr anchor="ctr"/>
                </a:tc>
              </a:tr>
              <a:tr h="41148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901" pitchFamily="2" charset="0"/>
                          <a:ea typeface="EyeSite-901" pitchFamily="2" charset="0"/>
                        </a:rPr>
                        <a:t>EyeSite-901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901" pitchFamily="2" charset="0"/>
                        <a:ea typeface="EyeSite-901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902" pitchFamily="2" charset="0"/>
                          <a:ea typeface="EyeSite-902" pitchFamily="2" charset="0"/>
                        </a:rPr>
                        <a:t>EyeSite-902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902" pitchFamily="2" charset="0"/>
                        <a:ea typeface="EyeSite-902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903" pitchFamily="2" charset="0"/>
                          <a:ea typeface="EyeSite-903" pitchFamily="2" charset="0"/>
                        </a:rPr>
                        <a:t>EyeSite-903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903" pitchFamily="2" charset="0"/>
                        <a:ea typeface="EyeSite-903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904" pitchFamily="2" charset="0"/>
                          <a:ea typeface="EyeSite-904" pitchFamily="2" charset="0"/>
                        </a:rPr>
                        <a:t>EyeSite-904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904" pitchFamily="2" charset="0"/>
                        <a:ea typeface="EyeSite-9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905" pitchFamily="2" charset="0"/>
                          <a:ea typeface="EyeSite-905" pitchFamily="2" charset="0"/>
                        </a:rPr>
                        <a:t>EyeSite-905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905" pitchFamily="2" charset="0"/>
                        <a:ea typeface="EyeSite-905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906" pitchFamily="2" charset="0"/>
                          <a:ea typeface="EyeSite-906" pitchFamily="2" charset="0"/>
                        </a:rPr>
                        <a:t>EyeSite-906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906" pitchFamily="2" charset="0"/>
                        <a:ea typeface="EyeSite-906" pitchFamily="2" charset="0"/>
                      </a:endParaRPr>
                    </a:p>
                  </a:txBody>
                  <a:tcPr anchor="ctr"/>
                </a:tc>
              </a:tr>
              <a:tr h="41148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1001" pitchFamily="2" charset="0"/>
                          <a:ea typeface="EyeSite-1001" pitchFamily="2" charset="0"/>
                        </a:rPr>
                        <a:t>EyeSite-1001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1001" pitchFamily="2" charset="0"/>
                        <a:ea typeface="EyeSite-1001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1002" pitchFamily="2" charset="0"/>
                          <a:ea typeface="EyeSite-1002" pitchFamily="2" charset="0"/>
                        </a:rPr>
                        <a:t>EyeSite-1002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1002" pitchFamily="2" charset="0"/>
                        <a:ea typeface="EyeSite-1002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1003" pitchFamily="2" charset="0"/>
                          <a:ea typeface="EyeSite-1003" pitchFamily="2" charset="0"/>
                        </a:rPr>
                        <a:t>EyeSite-1003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1003" pitchFamily="2" charset="0"/>
                        <a:ea typeface="EyeSite-1003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1004" pitchFamily="2" charset="0"/>
                          <a:ea typeface="EyeSite-1004" pitchFamily="2" charset="0"/>
                        </a:rPr>
                        <a:t>EyeSite-1004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1004" pitchFamily="2" charset="0"/>
                        <a:ea typeface="EyeSite-1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1005" pitchFamily="2" charset="0"/>
                          <a:ea typeface="EyeSite-1005" pitchFamily="2" charset="0"/>
                        </a:rPr>
                        <a:t>EyeSite-1005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1005" pitchFamily="2" charset="0"/>
                        <a:ea typeface="EyeSite-1005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EyeSite-1006" pitchFamily="2" charset="0"/>
                          <a:ea typeface="EyeSite-1006" pitchFamily="2" charset="0"/>
                        </a:rPr>
                        <a:t>EyeSite-1006</a:t>
                      </a:r>
                      <a:endParaRPr lang="en-US" baseline="0" dirty="0">
                        <a:solidFill>
                          <a:schemeClr val="tx1"/>
                        </a:solidFill>
                        <a:latin typeface="EyeSite-1006" pitchFamily="2" charset="0"/>
                        <a:ea typeface="EyeSite-1006" pitchFamily="2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7598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We judge with our eyes, and this presentation was made with our very own EyeSite-503.</a:t>
            </a:r>
            <a:br>
              <a:rPr lang="en-US" dirty="0" smtClean="0">
                <a:latin typeface="EyeSite-503" pitchFamily="2" charset="0"/>
                <a:ea typeface="EyeSite-503" pitchFamily="2" charset="0"/>
              </a:rPr>
            </a:br>
            <a:r>
              <a:rPr lang="en-US" dirty="0" smtClean="0">
                <a:latin typeface="EyeSite-503" pitchFamily="2" charset="0"/>
                <a:ea typeface="EyeSite-503" pitchFamily="2" charset="0"/>
              </a:rPr>
              <a:t>Thanks for looking at Eyesite!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48948"/>
            <a:ext cx="10572000" cy="811609"/>
          </a:xfrm>
        </p:spPr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Love,</a:t>
            </a:r>
          </a:p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The Visionaries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7739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Meet </a:t>
            </a:r>
            <a:r>
              <a:rPr lang="en-US" dirty="0">
                <a:latin typeface="EyeSite-503" pitchFamily="2" charset="0"/>
                <a:ea typeface="EyeSite-503" pitchFamily="2" charset="0"/>
              </a:rPr>
              <a:t>T</a:t>
            </a:r>
            <a:r>
              <a:rPr lang="en-US" dirty="0" smtClean="0">
                <a:latin typeface="EyeSite-503" pitchFamily="2" charset="0"/>
                <a:ea typeface="EyeSite-503" pitchFamily="2" charset="0"/>
              </a:rPr>
              <a:t>he Visionaries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 smtClean="0">
                <a:latin typeface="EyeSite-503" pitchFamily="2" charset="0"/>
                <a:ea typeface="EyeSite-503" pitchFamily="2" charset="0"/>
              </a:rPr>
              <a:t>Denise Kutnick, </a:t>
            </a:r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Project Manager and Android Developer</a:t>
            </a:r>
          </a:p>
          <a:p>
            <a:r>
              <a:rPr lang="en-US" sz="2400" b="1" dirty="0" smtClean="0">
                <a:latin typeface="EyeSite-503" pitchFamily="2" charset="0"/>
                <a:ea typeface="EyeSite-503" pitchFamily="2" charset="0"/>
              </a:rPr>
              <a:t>Miguel Botet, </a:t>
            </a:r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Front-End Developer</a:t>
            </a:r>
          </a:p>
          <a:p>
            <a:r>
              <a:rPr lang="en-US" sz="2400" b="1" dirty="0" smtClean="0">
                <a:latin typeface="EyeSite-503" pitchFamily="2" charset="0"/>
                <a:ea typeface="EyeSite-503" pitchFamily="2" charset="0"/>
              </a:rPr>
              <a:t>Aastha Dave, </a:t>
            </a:r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Quality Assurance</a:t>
            </a:r>
          </a:p>
          <a:p>
            <a:r>
              <a:rPr lang="en-US" sz="2400" b="1" dirty="0" smtClean="0">
                <a:latin typeface="EyeSite-503" pitchFamily="2" charset="0"/>
                <a:ea typeface="EyeSite-503" pitchFamily="2" charset="0"/>
              </a:rPr>
              <a:t>Dimitri DeBarnes, </a:t>
            </a:r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Back-End Developer</a:t>
            </a:r>
          </a:p>
          <a:p>
            <a:r>
              <a:rPr lang="en-US" sz="2400" b="1" dirty="0" smtClean="0">
                <a:latin typeface="EyeSite-503" pitchFamily="2" charset="0"/>
                <a:ea typeface="EyeSite-503" pitchFamily="2" charset="0"/>
              </a:rPr>
              <a:t>Eric Fortes, </a:t>
            </a:r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Windows Developer</a:t>
            </a:r>
          </a:p>
          <a:p>
            <a:r>
              <a:rPr lang="en-US" sz="2400" b="1" dirty="0" smtClean="0">
                <a:latin typeface="EyeSite-503" pitchFamily="2" charset="0"/>
                <a:ea typeface="EyeSite-503" pitchFamily="2" charset="0"/>
              </a:rPr>
              <a:t>Ryan O’Connor, </a:t>
            </a:r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Full Stack Developer</a:t>
            </a:r>
          </a:p>
        </p:txBody>
      </p:sp>
    </p:spTree>
    <p:extLst>
      <p:ext uri="{BB962C8B-B14F-4D97-AF65-F5344CB8AC3E}">
        <p14:creationId xmlns:p14="http://schemas.microsoft.com/office/powerpoint/2010/main" val="1782842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What is EyeSite?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6935" y="2945221"/>
            <a:ext cx="10554574" cy="4083161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 smtClean="0">
                <a:latin typeface="EyeSite-503" pitchFamily="2" charset="0"/>
                <a:ea typeface="EyeSite-503" pitchFamily="2" charset="0"/>
              </a:rPr>
              <a:t>EyeSite is a system designed to make viewing text on mobile devices as easy as 1, 2, 3!</a:t>
            </a:r>
          </a:p>
          <a:p>
            <a:pPr>
              <a:buFont typeface="+mj-lt"/>
              <a:buAutoNum type="arabicPeriod"/>
            </a:pPr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Take the EyeSite Vision Examination</a:t>
            </a:r>
          </a:p>
          <a:p>
            <a:pPr lvl="1"/>
            <a:r>
              <a:rPr lang="en-US" sz="2000" dirty="0" smtClean="0">
                <a:latin typeface="EyeSite-503" pitchFamily="2" charset="0"/>
                <a:ea typeface="EyeSite-503" pitchFamily="2" charset="0"/>
              </a:rPr>
              <a:t>Uses the same vision test algorithm that doctors use</a:t>
            </a:r>
          </a:p>
          <a:p>
            <a:pPr>
              <a:buFont typeface="+mj-lt"/>
              <a:buAutoNum type="arabicPeriod"/>
            </a:pPr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Download EyeSite to your mobile device</a:t>
            </a:r>
          </a:p>
          <a:p>
            <a:pPr lvl="1"/>
            <a:r>
              <a:rPr lang="en-US" sz="2000" dirty="0" smtClean="0">
                <a:latin typeface="EyeSite-503" pitchFamily="2" charset="0"/>
                <a:ea typeface="EyeSite-503" pitchFamily="2" charset="0"/>
              </a:rPr>
              <a:t>Available for devices running Windows and Android</a:t>
            </a:r>
          </a:p>
          <a:p>
            <a:pPr>
              <a:buFont typeface="+mj-lt"/>
              <a:buAutoNum type="arabicPeriod"/>
            </a:pPr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Install your personalized EyeSite font to your system</a:t>
            </a:r>
          </a:p>
          <a:p>
            <a:pPr lvl="1"/>
            <a:r>
              <a:rPr lang="en-US" sz="2000" dirty="0" smtClean="0">
                <a:latin typeface="EyeSite-503" pitchFamily="2" charset="0"/>
                <a:ea typeface="EyeSite-503" pitchFamily="2" charset="0"/>
              </a:rPr>
              <a:t>Manipulates font weight and width to accommodate everyone’s different vision perception</a:t>
            </a:r>
          </a:p>
          <a:p>
            <a:endParaRPr lang="en-US" dirty="0" smtClean="0">
              <a:latin typeface="EyeSite-503" pitchFamily="2" charset="0"/>
              <a:ea typeface="EyeSite-503" pitchFamily="2" charset="0"/>
            </a:endParaRPr>
          </a:p>
          <a:p>
            <a:endParaRPr lang="en-US" dirty="0" smtClean="0">
              <a:latin typeface="EyeSite-503" pitchFamily="2" charset="0"/>
              <a:ea typeface="EyeSite-503" pitchFamily="2" charset="0"/>
            </a:endParaRPr>
          </a:p>
          <a:p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3838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User Requirements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307350"/>
            <a:ext cx="10554574" cy="4635713"/>
          </a:xfrm>
        </p:spPr>
        <p:txBody>
          <a:bodyPr>
            <a:normAutofit fontScale="92500" lnSpcReduction="20000"/>
          </a:bodyPr>
          <a:lstStyle/>
          <a:p>
            <a:pPr>
              <a:buFont typeface="Century Gothic" panose="020B0502020202020204" pitchFamily="34" charset="0"/>
              <a:buChar char="1"/>
            </a:pPr>
            <a:r>
              <a:rPr lang="en-US" altLang="zh-CN" sz="3400" b="1" dirty="0" smtClean="0">
                <a:latin typeface="EyeSite-503" pitchFamily="2" charset="0"/>
                <a:ea typeface="EyeSite-503" pitchFamily="2" charset="0"/>
              </a:rPr>
              <a:t>Device: Windows/Android</a:t>
            </a:r>
            <a:endParaRPr lang="zh-CN" altLang="en-US" sz="34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>
              <a:buFont typeface="Century Gothic" panose="020B0502020202020204" pitchFamily="34" charset="0"/>
              <a:buChar char="2"/>
            </a:pPr>
            <a:r>
              <a:rPr lang="en-US" altLang="zh-CN" sz="3400" b="1" dirty="0" smtClean="0">
                <a:latin typeface="EyeSite-503" pitchFamily="2" charset="0"/>
                <a:ea typeface="EyeSite-503" pitchFamily="2" charset="0"/>
              </a:rPr>
              <a:t>Internet Access</a:t>
            </a:r>
            <a:endParaRPr lang="zh-CN" altLang="en-US" sz="34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>
              <a:buFont typeface="Century Gothic" panose="020B0502020202020204" pitchFamily="34" charset="0"/>
              <a:buChar char="3"/>
            </a:pPr>
            <a:r>
              <a:rPr lang="en-US" altLang="zh-CN" sz="3400" b="1" dirty="0" smtClean="0">
                <a:latin typeface="EyeSite-503" pitchFamily="2" charset="0"/>
                <a:ea typeface="EyeSite-503" pitchFamily="2" charset="0"/>
              </a:rPr>
              <a:t>Web Browser</a:t>
            </a:r>
            <a:r>
              <a:rPr lang="zh-CN" altLang="en-US" sz="3400" b="1" dirty="0" smtClean="0">
                <a:latin typeface="EyeSite-503" pitchFamily="2" charset="0"/>
                <a:ea typeface="SimSun" panose="02010600030101010101" pitchFamily="2" charset="-122"/>
              </a:rPr>
              <a:t>	</a:t>
            </a:r>
          </a:p>
          <a:p>
            <a:pPr>
              <a:buFont typeface="Century Gothic" panose="020B0502020202020204" pitchFamily="34" charset="0"/>
              <a:buChar char="4"/>
            </a:pPr>
            <a:r>
              <a:rPr lang="en-US" altLang="zh-CN" sz="3400" b="1" dirty="0" smtClean="0">
                <a:latin typeface="EyeSite-503" pitchFamily="2" charset="0"/>
                <a:ea typeface="EyeSite-503" pitchFamily="2" charset="0"/>
              </a:rPr>
              <a:t>JavaScript</a:t>
            </a:r>
            <a:endParaRPr lang="zh-CN" altLang="en-US" sz="34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>
              <a:buFont typeface="Century Gothic" panose="020B0502020202020204" pitchFamily="34" charset="0"/>
              <a:buChar char="5"/>
            </a:pPr>
            <a:r>
              <a:rPr lang="en-US" altLang="zh-CN" sz="3400" b="1" dirty="0" smtClean="0">
                <a:latin typeface="EyeSite-503" pitchFamily="2" charset="0"/>
                <a:ea typeface="EyeSite-503" pitchFamily="2" charset="0"/>
              </a:rPr>
              <a:t>Terms and Conditions.</a:t>
            </a:r>
            <a:r>
              <a:rPr lang="zh-CN" altLang="en-US" sz="3400" b="1" dirty="0" smtClean="0">
                <a:latin typeface="EyeSite-503" pitchFamily="2" charset="0"/>
                <a:ea typeface="SimSun" panose="02010600030101010101" pitchFamily="2" charset="-122"/>
              </a:rPr>
              <a:t>	</a:t>
            </a:r>
          </a:p>
          <a:p>
            <a:pPr>
              <a:buFont typeface="Century Gothic" panose="020B0502020202020204" pitchFamily="34" charset="0"/>
              <a:buChar char="6"/>
            </a:pPr>
            <a:r>
              <a:rPr lang="en-US" altLang="zh-CN" sz="3400" b="1" dirty="0" smtClean="0">
                <a:latin typeface="EyeSite-503" pitchFamily="2" charset="0"/>
                <a:ea typeface="EyeSite-503" pitchFamily="2" charset="0"/>
              </a:rPr>
              <a:t>Questions</a:t>
            </a:r>
            <a:endParaRPr lang="zh-CN" altLang="en-US" sz="34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>
              <a:buFont typeface="Century Gothic" panose="020B0502020202020204" pitchFamily="34" charset="0"/>
              <a:buChar char="7"/>
            </a:pPr>
            <a:r>
              <a:rPr lang="en-US" altLang="zh-CN" sz="3400" b="1" dirty="0" smtClean="0">
                <a:latin typeface="EyeSite-503" pitchFamily="2" charset="0"/>
                <a:ea typeface="EyeSite-503" pitchFamily="2" charset="0"/>
              </a:rPr>
              <a:t>Results</a:t>
            </a:r>
            <a:endParaRPr lang="zh-CN" altLang="en-US" sz="34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>
              <a:buFont typeface="Century Gothic" panose="020B0502020202020204" pitchFamily="34" charset="0"/>
              <a:buChar char="8"/>
            </a:pPr>
            <a:r>
              <a:rPr lang="en-US" altLang="zh-CN" sz="3400" b="1" dirty="0" smtClean="0">
                <a:latin typeface="EyeSite-503" pitchFamily="2" charset="0"/>
                <a:ea typeface="EyeSite-503" pitchFamily="2" charset="0"/>
              </a:rPr>
              <a:t>Download Application</a:t>
            </a:r>
            <a:endParaRPr lang="zh-CN" altLang="en-US" sz="34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 marL="0" indent="0">
              <a:buNone/>
            </a:pP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8166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Functional Requirements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328616"/>
            <a:ext cx="10554574" cy="4646341"/>
          </a:xfrm>
        </p:spPr>
        <p:txBody>
          <a:bodyPr>
            <a:normAutofit/>
          </a:bodyPr>
          <a:lstStyle/>
          <a:p>
            <a:pPr>
              <a:buFont typeface="Century Gothic" panose="020B0502020202020204" pitchFamily="34" charset="0"/>
              <a:buChar char="1"/>
            </a:pPr>
            <a:r>
              <a:rPr lang="en-US" altLang="zh-CN" sz="2800" b="1" dirty="0" smtClean="0">
                <a:latin typeface="EyeSite-503" pitchFamily="2" charset="0"/>
                <a:ea typeface="EyeSite-503" pitchFamily="2" charset="0"/>
              </a:rPr>
              <a:t>Provide Vision Test</a:t>
            </a:r>
            <a:endParaRPr lang="zh-CN" altLang="en-US" sz="28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>
              <a:buFont typeface="Century Gothic" panose="020B0502020202020204" pitchFamily="34" charset="0"/>
              <a:buChar char="2"/>
            </a:pPr>
            <a:r>
              <a:rPr lang="en-US" altLang="zh-CN" sz="2800" b="1" dirty="0" smtClean="0">
                <a:latin typeface="EyeSite-503" pitchFamily="2" charset="0"/>
                <a:ea typeface="EyeSite-503" pitchFamily="2" charset="0"/>
              </a:rPr>
              <a:t>Analyze Vision Test Results</a:t>
            </a:r>
            <a:endParaRPr lang="zh-CN" altLang="en-US" sz="28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>
              <a:buFont typeface="Century Gothic" panose="020B0502020202020204" pitchFamily="34" charset="0"/>
              <a:buChar char="3"/>
            </a:pPr>
            <a:r>
              <a:rPr lang="en-US" altLang="zh-CN" sz="2800" b="1" dirty="0" smtClean="0">
                <a:latin typeface="EyeSite-503" pitchFamily="2" charset="0"/>
                <a:ea typeface="EyeSite-503" pitchFamily="2" charset="0"/>
              </a:rPr>
              <a:t>Make Application Available for Download</a:t>
            </a:r>
            <a:endParaRPr lang="zh-CN" altLang="en-US" sz="28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>
              <a:buFont typeface="Century Gothic" panose="020B0502020202020204" pitchFamily="34" charset="0"/>
              <a:buChar char="4"/>
            </a:pPr>
            <a:r>
              <a:rPr lang="en-US" altLang="zh-CN" sz="2800" b="1" dirty="0" smtClean="0">
                <a:latin typeface="EyeSite-503" pitchFamily="2" charset="0"/>
                <a:ea typeface="EyeSite-503" pitchFamily="2" charset="0"/>
              </a:rPr>
              <a:t>Install Application</a:t>
            </a:r>
            <a:endParaRPr lang="zh-CN" altLang="en-US" sz="28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>
              <a:buFont typeface="Century Gothic" panose="020B0502020202020204" pitchFamily="34" charset="0"/>
              <a:buChar char="5"/>
            </a:pPr>
            <a:r>
              <a:rPr lang="en-US" altLang="zh-CN" sz="2800" b="1" dirty="0" smtClean="0">
                <a:latin typeface="EyeSite-503" pitchFamily="2" charset="0"/>
                <a:ea typeface="EyeSite-503" pitchFamily="2" charset="0"/>
              </a:rPr>
              <a:t>Preview Font</a:t>
            </a:r>
            <a:endParaRPr lang="zh-CN" altLang="en-US" sz="28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>
              <a:buFont typeface="Century Gothic" panose="020B0502020202020204" pitchFamily="34" charset="0"/>
              <a:buChar char="6"/>
            </a:pPr>
            <a:r>
              <a:rPr lang="en-US" altLang="zh-CN" sz="2800" b="1" dirty="0" smtClean="0">
                <a:latin typeface="EyeSite-503" pitchFamily="2" charset="0"/>
                <a:ea typeface="EyeSite-503" pitchFamily="2" charset="0"/>
              </a:rPr>
              <a:t>Install Font</a:t>
            </a:r>
            <a:endParaRPr lang="zh-CN" altLang="en-US" sz="28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>
              <a:buFont typeface="Century Gothic" panose="020B0502020202020204" pitchFamily="34" charset="0"/>
              <a:buChar char="7"/>
            </a:pPr>
            <a:r>
              <a:rPr lang="en-US" altLang="zh-CN" sz="2800" b="1" dirty="0" smtClean="0">
                <a:latin typeface="EyeSite-503" pitchFamily="2" charset="0"/>
                <a:ea typeface="EyeSite-503" pitchFamily="2" charset="0"/>
              </a:rPr>
              <a:t>Revert Changes (optional)</a:t>
            </a:r>
            <a:endParaRPr lang="zh-CN" altLang="en-US" sz="28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7034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Architecture Patterns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64819"/>
            <a:ext cx="10554574" cy="4082818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latin typeface="EyeSite-503" pitchFamily="2" charset="0"/>
                <a:ea typeface="EyeSite-503" pitchFamily="2" charset="0"/>
              </a:rPr>
              <a:t>Website</a:t>
            </a:r>
          </a:p>
          <a:p>
            <a:pPr lvl="1"/>
            <a:r>
              <a:rPr lang="en-US" sz="2000" dirty="0" smtClean="0">
                <a:latin typeface="EyeSite-503" pitchFamily="2" charset="0"/>
                <a:ea typeface="EyeSite-503" pitchFamily="2" charset="0"/>
              </a:rPr>
              <a:t>Thin Client</a:t>
            </a:r>
          </a:p>
          <a:p>
            <a:pPr lvl="1"/>
            <a:r>
              <a:rPr lang="en-US" sz="2000" dirty="0" smtClean="0">
                <a:latin typeface="EyeSite-503" pitchFamily="2" charset="0"/>
                <a:ea typeface="EyeSite-503" pitchFamily="2" charset="0"/>
              </a:rPr>
              <a:t>Client-Server</a:t>
            </a:r>
          </a:p>
          <a:p>
            <a:r>
              <a:rPr lang="en-US" sz="2400" b="1" dirty="0" smtClean="0">
                <a:latin typeface="EyeSite-503" pitchFamily="2" charset="0"/>
                <a:ea typeface="EyeSite-503" pitchFamily="2" charset="0"/>
              </a:rPr>
              <a:t>Windows</a:t>
            </a:r>
          </a:p>
          <a:p>
            <a:pPr lvl="1"/>
            <a:r>
              <a:rPr lang="en-US" sz="2000" dirty="0" smtClean="0">
                <a:latin typeface="EyeSite-503" pitchFamily="2" charset="0"/>
                <a:ea typeface="EyeSite-503" pitchFamily="2" charset="0"/>
              </a:rPr>
              <a:t>Layered Architecture</a:t>
            </a:r>
          </a:p>
          <a:p>
            <a:r>
              <a:rPr lang="en-US" sz="2400" b="1" dirty="0" smtClean="0">
                <a:latin typeface="EyeSite-503" pitchFamily="2" charset="0"/>
                <a:ea typeface="EyeSite-503" pitchFamily="2" charset="0"/>
              </a:rPr>
              <a:t>Android</a:t>
            </a:r>
          </a:p>
          <a:p>
            <a:pPr lvl="1"/>
            <a:r>
              <a:rPr lang="en-US" sz="2000" dirty="0" smtClean="0">
                <a:latin typeface="EyeSite-503" pitchFamily="2" charset="0"/>
                <a:ea typeface="EyeSite-503" pitchFamily="2" charset="0"/>
              </a:rPr>
              <a:t>Layered Architecture</a:t>
            </a:r>
          </a:p>
          <a:p>
            <a:pPr lvl="1"/>
            <a:r>
              <a:rPr lang="en-US" sz="2000" dirty="0" smtClean="0">
                <a:latin typeface="EyeSite-503" pitchFamily="2" charset="0"/>
                <a:ea typeface="EyeSite-503" pitchFamily="2" charset="0"/>
              </a:rPr>
              <a:t>Presentation-Logic-Data</a:t>
            </a:r>
            <a:endParaRPr lang="en-US" sz="2000" dirty="0">
              <a:latin typeface="EyeSite-503" pitchFamily="2" charset="0"/>
              <a:ea typeface="EyeSite-5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9002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Architecture – Website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1992416"/>
              </p:ext>
            </p:extLst>
          </p:nvPr>
        </p:nvGraphicFramePr>
        <p:xfrm>
          <a:off x="3011450" y="2125554"/>
          <a:ext cx="6169098" cy="44995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5" name="Visio" r:id="rId3" imgW="4635554" imgH="3371850" progId="Visio.Drawing.15">
                  <p:embed/>
                </p:oleObj>
              </mc:Choice>
              <mc:Fallback>
                <p:oleObj name="Visio" r:id="rId3" imgW="4635554" imgH="337185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11450" y="2125554"/>
                        <a:ext cx="6169098" cy="44995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21849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Architecture – Windows Application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5616519"/>
              </p:ext>
            </p:extLst>
          </p:nvPr>
        </p:nvGraphicFramePr>
        <p:xfrm>
          <a:off x="2871703" y="2242621"/>
          <a:ext cx="6448592" cy="4270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9" name="Visio" r:id="rId3" imgW="4635554" imgH="3066877" progId="Visio.Drawing.15">
                  <p:embed/>
                </p:oleObj>
              </mc:Choice>
              <mc:Fallback>
                <p:oleObj name="Visio" r:id="rId3" imgW="4635554" imgH="30668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71703" y="2242621"/>
                        <a:ext cx="6448592" cy="4270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53885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Architecture – Android Application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6958468"/>
              </p:ext>
            </p:extLst>
          </p:nvPr>
        </p:nvGraphicFramePr>
        <p:xfrm>
          <a:off x="2961166" y="2173619"/>
          <a:ext cx="6269665" cy="4155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" name="Visio" r:id="rId3" imgW="4629328" imgH="3009727" progId="Visio.Drawing.15">
                  <p:embed/>
                </p:oleObj>
              </mc:Choice>
              <mc:Fallback>
                <p:oleObj name="Visio" r:id="rId3" imgW="4629328" imgH="300972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61166" y="2173619"/>
                        <a:ext cx="6269665" cy="4155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81922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276</TotalTime>
  <Words>338</Words>
  <Application>Microsoft Office PowerPoint</Application>
  <PresentationFormat>Widescreen</PresentationFormat>
  <Paragraphs>131</Paragraphs>
  <Slides>16</Slides>
  <Notes>0</Notes>
  <HiddenSlides>0</HiddenSlides>
  <MMClips>2</MMClips>
  <ScaleCrop>false</ScaleCrop>
  <HeadingPairs>
    <vt:vector size="8" baseType="variant">
      <vt:variant>
        <vt:lpstr>Fonts Used</vt:lpstr>
      </vt:variant>
      <vt:variant>
        <vt:i4>65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83" baseType="lpstr">
      <vt:lpstr>SimSun</vt:lpstr>
      <vt:lpstr>Arial</vt:lpstr>
      <vt:lpstr>Century Gothic</vt:lpstr>
      <vt:lpstr>EyeSite-1001</vt:lpstr>
      <vt:lpstr>EyeSite-1002</vt:lpstr>
      <vt:lpstr>EyeSite-1003</vt:lpstr>
      <vt:lpstr>EyeSite-1004</vt:lpstr>
      <vt:lpstr>EyeSite-1005</vt:lpstr>
      <vt:lpstr>EyeSite-1006</vt:lpstr>
      <vt:lpstr>EyeSite-101</vt:lpstr>
      <vt:lpstr>EyeSite-102</vt:lpstr>
      <vt:lpstr>EyeSite-103</vt:lpstr>
      <vt:lpstr>EyeSite-104</vt:lpstr>
      <vt:lpstr>EyeSite-105</vt:lpstr>
      <vt:lpstr>EyeSite-106</vt:lpstr>
      <vt:lpstr>EyeSite-201</vt:lpstr>
      <vt:lpstr>EyeSite-202</vt:lpstr>
      <vt:lpstr>EyeSite-203</vt:lpstr>
      <vt:lpstr>EyeSite-204</vt:lpstr>
      <vt:lpstr>EyeSite-205</vt:lpstr>
      <vt:lpstr>EyeSite-206</vt:lpstr>
      <vt:lpstr>EyeSite-301</vt:lpstr>
      <vt:lpstr>EyeSite-302</vt:lpstr>
      <vt:lpstr>EyeSite-303</vt:lpstr>
      <vt:lpstr>EyeSite-304</vt:lpstr>
      <vt:lpstr>EyeSite-305</vt:lpstr>
      <vt:lpstr>EyeSite-306</vt:lpstr>
      <vt:lpstr>EyeSite-401</vt:lpstr>
      <vt:lpstr>EyeSite-402</vt:lpstr>
      <vt:lpstr>EyeSite-403</vt:lpstr>
      <vt:lpstr>EyeSite-404</vt:lpstr>
      <vt:lpstr>EyeSite-405</vt:lpstr>
      <vt:lpstr>EyeSite-406</vt:lpstr>
      <vt:lpstr>EyeSite-501</vt:lpstr>
      <vt:lpstr>EyeSite-502</vt:lpstr>
      <vt:lpstr>EyeSite-503</vt:lpstr>
      <vt:lpstr>EyeSite-504</vt:lpstr>
      <vt:lpstr>EyeSite-505</vt:lpstr>
      <vt:lpstr>EyeSite-506</vt:lpstr>
      <vt:lpstr>EyeSite-601</vt:lpstr>
      <vt:lpstr>EyeSite-602</vt:lpstr>
      <vt:lpstr>EyeSite-603</vt:lpstr>
      <vt:lpstr>EyeSite-604</vt:lpstr>
      <vt:lpstr>EyeSite-605</vt:lpstr>
      <vt:lpstr>EyeSite-606</vt:lpstr>
      <vt:lpstr>EyeSite-701</vt:lpstr>
      <vt:lpstr>EyeSite-702</vt:lpstr>
      <vt:lpstr>EyeSite-703</vt:lpstr>
      <vt:lpstr>EyeSite-704</vt:lpstr>
      <vt:lpstr>EyeSite-705</vt:lpstr>
      <vt:lpstr>EyeSite-706</vt:lpstr>
      <vt:lpstr>EyeSite-801</vt:lpstr>
      <vt:lpstr>EyeSite-802</vt:lpstr>
      <vt:lpstr>EyeSite-803</vt:lpstr>
      <vt:lpstr>EyeSite-804</vt:lpstr>
      <vt:lpstr>EyeSite-805</vt:lpstr>
      <vt:lpstr>EyeSite-806</vt:lpstr>
      <vt:lpstr>EyeSite-901</vt:lpstr>
      <vt:lpstr>EyeSite-902</vt:lpstr>
      <vt:lpstr>EyeSite-903</vt:lpstr>
      <vt:lpstr>EyeSite-904</vt:lpstr>
      <vt:lpstr>EyeSite-905</vt:lpstr>
      <vt:lpstr>EyeSite-906</vt:lpstr>
      <vt:lpstr>Souses</vt:lpstr>
      <vt:lpstr>Wingdings 2</vt:lpstr>
      <vt:lpstr>Quotable</vt:lpstr>
      <vt:lpstr>Microsoft Visio Drawing</vt:lpstr>
      <vt:lpstr>EyeSite see like you’ve never seen before.</vt:lpstr>
      <vt:lpstr>Meet The Visionaries</vt:lpstr>
      <vt:lpstr>What is EyeSite?</vt:lpstr>
      <vt:lpstr>User Requirements</vt:lpstr>
      <vt:lpstr>Functional Requirements</vt:lpstr>
      <vt:lpstr>Architecture Patterns</vt:lpstr>
      <vt:lpstr>Architecture – Website</vt:lpstr>
      <vt:lpstr>Architecture – Windows Application</vt:lpstr>
      <vt:lpstr>Architecture – Android Application</vt:lpstr>
      <vt:lpstr>Dependability</vt:lpstr>
      <vt:lpstr>Desktop Demo</vt:lpstr>
      <vt:lpstr>Mobile Demo</vt:lpstr>
      <vt:lpstr>EyeSite in Action – See the Difference</vt:lpstr>
      <vt:lpstr>EyeSite in Action – Continued</vt:lpstr>
      <vt:lpstr>EyeSite Fonts – Envision the Difference</vt:lpstr>
      <vt:lpstr>We judge with our eyes, and this presentation was made with our very own EyeSite-503. Thanks for looking at Eyesite!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EyeSite see like you’ve never seen before.</dc:title>
  <dc:creator>Denise Kutnick</dc:creator>
  <cp:lastModifiedBy>Denise Kutnick</cp:lastModifiedBy>
  <cp:revision>27</cp:revision>
  <dcterms:created xsi:type="dcterms:W3CDTF">2015-04-21T23:33:48Z</dcterms:created>
  <dcterms:modified xsi:type="dcterms:W3CDTF">2015-04-22T04:10:38Z</dcterms:modified>
</cp:coreProperties>
</file>

<file path=docProps/thumbnail.jpeg>
</file>